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 ($B)</c:v>
                </c:pt>
              </c:strCache>
            </c:strRef>
          </c:tx>
          <c:spPr>
            <a:solidFill>
              <a:srgbClr val="2E4A7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B2A4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11.1</c:v>
                </c:pt>
                <c:pt idx="1">
                  <c:v>15.4</c:v>
                </c:pt>
                <c:pt idx="2">
                  <c:v>20.9</c:v>
                </c:pt>
                <c:pt idx="3">
                  <c:v>28.3</c:v>
                </c:pt>
                <c:pt idx="4">
                  <c:v>38.5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B2A4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0E0E0"/>
              </a:solidFill>
              <a:prstDash val="dash"/>
              <a:round/>
            </a:ln>
          </c:spPr>
        </c:majorGridlines>
        <c:numFmt formatCode="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AI Applications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E4A7A"/>
              </a:solidFill>
              <a:effectLst/>
            </c:spPr>
          </c:dPt>
          <c:dPt>
            <c:idx val="1"/>
            <c:bubble3D val="0"/>
            <c:spPr>
              <a:solidFill>
                <a:srgbClr val="E8913A"/>
              </a:solidFill>
              <a:effectLst/>
            </c:spPr>
          </c:dPt>
          <c:dPt>
            <c:idx val="2"/>
            <c:bubble3D val="0"/>
            <c:spPr>
              <a:solidFill>
                <a:srgbClr val="5BA0D9"/>
              </a:solidFill>
              <a:effectLst/>
            </c:spPr>
          </c:dPt>
          <c:dPt>
            <c:idx val="3"/>
            <c:bubble3D val="0"/>
            <c:spPr>
              <a:solidFill>
                <a:srgbClr val="7EC8A0"/>
              </a:solidFill>
              <a:effectLst/>
            </c:spPr>
          </c:dPt>
          <c:dPt>
            <c:idx val="4"/>
            <c:bubble3D val="0"/>
            <c:spPr>
              <a:solidFill>
                <a:srgbClr val="D4556B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Robot-Assisted Surgery</c:v>
                </c:pt>
                <c:pt idx="1">
                  <c:v>Virtual Nursing</c:v>
                </c:pt>
                <c:pt idx="2">
                  <c:v>Administrative Workflow</c:v>
                </c:pt>
                <c:pt idx="3">
                  <c:v>Fraud Detection</c:v>
                </c:pt>
                <c:pt idx="4">
                  <c:v>Dosage Error Reduction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40</c:v>
                </c:pt>
                <c:pt idx="1">
                  <c:v>20</c:v>
                </c:pt>
                <c:pt idx="2">
                  <c:v>18</c:v>
                </c:pt>
                <c:pt idx="3">
                  <c:v>15</c:v>
                </c:pt>
                <c:pt idx="4">
                  <c:v>7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>
              <a:solidFill>
                <a:srgbClr val="2D3436"/>
              </a:solidFill>
              <a:latin typeface="Arial"/>
              <a:cs typeface="Arial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solidFill>
              <a:srgbClr val="1B2A4A"/>
            </a:solidFill>
            <a:ln w="38100" cap="flat">
              <a:solidFill>
                <a:srgbClr val="1B2A4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B2A4A"/>
              </a:solidFill>
              <a:ln w="9525" cap="flat">
                <a:solidFill>
                  <a:srgbClr val="1B2A4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5.2</c:v>
                </c:pt>
                <c:pt idx="1">
                  <c:v>7.1</c:v>
                </c:pt>
                <c:pt idx="2">
                  <c:v>9.5</c:v>
                </c:pt>
                <c:pt idx="3">
                  <c:v>12.8</c:v>
                </c:pt>
                <c:pt idx="4">
                  <c:v>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solidFill>
              <a:srgbClr val="E8913A"/>
            </a:solidFill>
            <a:ln w="38100" cap="flat">
              <a:solidFill>
                <a:srgbClr val="E8913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913A"/>
              </a:solidFill>
              <a:ln w="9525" cap="flat">
                <a:solidFill>
                  <a:srgbClr val="E8913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3.1</c:v>
                </c:pt>
                <c:pt idx="1">
                  <c:v>4.4</c:v>
                </c:pt>
                <c:pt idx="2">
                  <c:v>6</c:v>
                </c:pt>
                <c:pt idx="3">
                  <c:v>8.1</c:v>
                </c:pt>
                <c:pt idx="4">
                  <c:v>11.2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 Pacific</c:v>
                </c:pt>
              </c:strCache>
            </c:strRef>
          </c:tx>
          <c:spPr>
            <a:solidFill>
              <a:srgbClr val="5BA0D9"/>
            </a:solidFill>
            <a:ln w="38100" cap="flat">
              <a:solidFill>
                <a:srgbClr val="5BA0D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BA0D9"/>
              </a:solidFill>
              <a:ln w="9525" cap="flat">
                <a:solidFill>
                  <a:srgbClr val="5BA0D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3.1</c:v>
                </c:pt>
                <c:pt idx="2">
                  <c:v>4.5</c:v>
                </c:pt>
                <c:pt idx="3">
                  <c:v>6.2</c:v>
                </c:pt>
                <c:pt idx="4">
                  <c:v>8.8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0E0E0"/>
              </a:solidFill>
              <a:prstDash val="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latin typeface="Arial"/>
              <a:cs typeface="Arial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to the presentation on AI in Healthcare. Today we will cover the market landscape, technological breakthroughs, and the future outlook of artificial intelligence in the medical sector.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Mayo Clinic's deployment of ambient scribes is the gold standard case study. It directly attacks the burnout problem while improving hospital economics.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must acknowledge the friction. Privacy, bias, and liability remain the top three concerns for hospital CIOs when evaluating AI tools.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Focusing on the upside, these three areas represent the highest ROI. Drug discovery alone is seeing massive venture capital inflow.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Looking ahead to 2030, the paradigm shifts entirely. Digital twins and decentralization will redefine what 'going to the doctor' means.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summarize: augment humans, start with admin tasks for quick wins, and get your data house in order before buying fancy algorithms.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you. I will now open the floor for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a packed agenda. We'll start with the landscape, look at hard data, explore real-world use cases, and finally address the challenges and the future outlook.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Context is crucial. With 63% of doctors burned out, the system is breaking. AI helps automate administrative tasks, returning time to patient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financial impact is staggering. $150 billion in savings largely comes from administrative workflow automation and reduced diagnostic errors.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market is growing at a massive CAGR. From $11.1B in 2022 to an estimated $38.5B by the end of 2026. This reflects rapid adoption post-2023.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surgical robots take the lion's share of revenue, the fast growth is in administrative tasks. Note the 18% slice for workflow.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timeline shows an acceleration. What took years between 2018 and 2021 is now happening in months, moving from single-use algorithms to holistic AI-native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table illustrates the 'augmentation' strategy. AI isn't replacing humans; it's raising accuracy while significantly reducing time spent on diagnostics.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North America leads, but Europe and APAC are accelerating fast. The global nature of this trend proves it's not a localized phenomenon.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1000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172200"/>
            <a:ext cx="9144000" cy="4572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22860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914400" y="34747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Patient Outcomes and Operational Efficiency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45720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Gemini 3.1 Pro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Mayo Clinic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Implementing ambient AI scribes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3840480" cy="3657600"/>
          </a:xfrm>
          <a:prstGeom prst="roundRect">
            <a:avLst>
              <a:gd name="adj" fmla="val 1250"/>
            </a:avLst>
          </a:prstGeom>
          <a:solidFill>
            <a:srgbClr val="F5F7F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0116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246888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Physicians were spending 2 hours on EHR documentation for every 1 hour of direct patient care, leading to severe burnout and reduced patient throughput.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389120" y="3200400"/>
            <a:ext cx="365760" cy="457200"/>
          </a:xfrm>
          <a:prstGeom prst="rightArrow">
            <a:avLst/>
          </a:prstGeom>
          <a:solidFill>
            <a:srgbClr val="E8913A"/>
          </a:solidFill>
          <a:ln w="12700">
            <a:solidFill>
              <a:srgbClr val="E891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46320" y="1828800"/>
            <a:ext cx="3840480" cy="3657600"/>
          </a:xfrm>
          <a:prstGeom prst="roundRect">
            <a:avLst>
              <a:gd name="adj" fmla="val 1250"/>
            </a:avLst>
          </a:prstGeom>
          <a:solidFill>
            <a:srgbClr val="1B2A4A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20116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 &amp; Result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0" y="246888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Deployed LLM-powered ambient listening devices in consultation rooms.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029200" y="3383280"/>
            <a:ext cx="45720" cy="164592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5212080" y="3383280"/>
            <a:ext cx="3291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65% reduction in charting time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15% increase in patients seen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82% reported improved work satisfaction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Navigating Risks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challenges in deployment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1645920"/>
            <a:ext cx="137160" cy="91440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8" name="Shape 6"/>
          <p:cNvSpPr/>
          <p:nvPr/>
        </p:nvSpPr>
        <p:spPr>
          <a:xfrm>
            <a:off x="594360" y="1645920"/>
            <a:ext cx="8092440" cy="9144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737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 &amp; Security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2057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HIPAA compliance and protecting PHI against breaches in cloud-hosted AI models.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834640"/>
            <a:ext cx="137160" cy="9144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2" name="Shape 10"/>
          <p:cNvSpPr/>
          <p:nvPr/>
        </p:nvSpPr>
        <p:spPr>
          <a:xfrm>
            <a:off x="594360" y="2834640"/>
            <a:ext cx="8092440" cy="9144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926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Algorithmic Bias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22960" y="3246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trained on non-diverse populations leading to disparities in care quality.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023360"/>
            <a:ext cx="137160" cy="914400"/>
          </a:xfrm>
          <a:prstGeom prst="rect">
            <a:avLst/>
          </a:prstGeom>
          <a:solidFill>
            <a:srgbClr val="5BA0D9"/>
          </a:solidFill>
          <a:ln/>
        </p:spPr>
      </p:sp>
      <p:sp>
        <p:nvSpPr>
          <p:cNvPr id="16" name="Shape 14"/>
          <p:cNvSpPr/>
          <p:nvPr/>
        </p:nvSpPr>
        <p:spPr>
          <a:xfrm>
            <a:off x="594360" y="4023360"/>
            <a:ext cx="8092440" cy="9144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114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Ambiguity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434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FDA adaptation to continuously learning 'black box' algorithms.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5212080"/>
            <a:ext cx="137160" cy="914400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20" name="Shape 18"/>
          <p:cNvSpPr/>
          <p:nvPr/>
        </p:nvSpPr>
        <p:spPr>
          <a:xfrm>
            <a:off x="594360" y="5212080"/>
            <a:ext cx="8092440" cy="9144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5303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Liability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22960" y="56235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Unclear legal frameworks for malpractice when AI recommendations are followed.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Opportunities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High-value implementation areas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2560320" cy="3657600"/>
          </a:xfrm>
          <a:prstGeom prst="roundRect">
            <a:avLst>
              <a:gd name="adj" fmla="val 3571"/>
            </a:avLst>
          </a:prstGeom>
          <a:solidFill>
            <a:srgbClr val="1B2A4A"/>
          </a:solidFill>
          <a:ln/>
        </p:spPr>
      </p:sp>
      <p:sp>
        <p:nvSpPr>
          <p:cNvPr id="8" name="Shape 6"/>
          <p:cNvSpPr/>
          <p:nvPr/>
        </p:nvSpPr>
        <p:spPr>
          <a:xfrm>
            <a:off x="1463040" y="2194560"/>
            <a:ext cx="548640" cy="5486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9" name="Text 7"/>
          <p:cNvSpPr/>
          <p:nvPr/>
        </p:nvSpPr>
        <p:spPr>
          <a:xfrm>
            <a:off x="146304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40080" y="30175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 Analytics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65760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Identifying high-risk patients before acute events occur.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291840" y="1828800"/>
            <a:ext cx="2560320" cy="3657600"/>
          </a:xfrm>
          <a:prstGeom prst="roundRect">
            <a:avLst>
              <a:gd name="adj" fmla="val 3571"/>
            </a:avLst>
          </a:prstGeom>
          <a:solidFill>
            <a:srgbClr val="1B2A4A"/>
          </a:solidFill>
          <a:ln/>
        </p:spPr>
      </p:sp>
      <p:sp>
        <p:nvSpPr>
          <p:cNvPr id="13" name="Shape 11"/>
          <p:cNvSpPr/>
          <p:nvPr/>
        </p:nvSpPr>
        <p:spPr>
          <a:xfrm>
            <a:off x="4297680" y="2194560"/>
            <a:ext cx="548640" cy="5486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429768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474720" y="30175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 Discovery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4720" y="365760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Reducing R&amp;D timelines from 5 years to 18 months via simulation.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26480" y="1828800"/>
            <a:ext cx="2560320" cy="3657600"/>
          </a:xfrm>
          <a:prstGeom prst="roundRect">
            <a:avLst>
              <a:gd name="adj" fmla="val 3571"/>
            </a:avLst>
          </a:prstGeom>
          <a:solidFill>
            <a:srgbClr val="1B2A4A"/>
          </a:solidFill>
          <a:ln/>
        </p:spPr>
      </p:sp>
      <p:sp>
        <p:nvSpPr>
          <p:cNvPr id="18" name="Shape 16"/>
          <p:cNvSpPr/>
          <p:nvPr/>
        </p:nvSpPr>
        <p:spPr>
          <a:xfrm>
            <a:off x="7132320" y="2194560"/>
            <a:ext cx="548640" cy="5486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9" name="Text 17"/>
          <p:cNvSpPr/>
          <p:nvPr/>
        </p:nvSpPr>
        <p:spPr>
          <a:xfrm>
            <a:off x="7132320" y="21945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309360" y="30175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Care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309360" y="365760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Tailoring treatment plans based on genetic and real-time data.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Vision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AI-native healthcare ecosystem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1645920"/>
            <a:ext cx="3840480" cy="18288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645920"/>
            <a:ext cx="45720" cy="18288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8288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</a:rPr>
              <a:t>Digital Twins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228600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</a:rPr>
              <a:t>Patients will have simulated biological twins to test therapies before actual administration.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46320" y="1645920"/>
            <a:ext cx="3840480" cy="18288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2" name="Shape 10"/>
          <p:cNvSpPr/>
          <p:nvPr/>
        </p:nvSpPr>
        <p:spPr>
          <a:xfrm>
            <a:off x="4846320" y="1645920"/>
            <a:ext cx="45720" cy="1828800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3" name="Text 11"/>
          <p:cNvSpPr/>
          <p:nvPr/>
        </p:nvSpPr>
        <p:spPr>
          <a:xfrm>
            <a:off x="5120640" y="18288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</a:rPr>
              <a:t>Autonomous Diagnostics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120640" y="228600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</a:rPr>
              <a:t>Routine imaging and pathology reviewed purely by AI, with humans only managing edge cases.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749040"/>
            <a:ext cx="8229600" cy="18288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6" name="Shape 14"/>
          <p:cNvSpPr/>
          <p:nvPr/>
        </p:nvSpPr>
        <p:spPr>
          <a:xfrm>
            <a:off x="457200" y="3749040"/>
            <a:ext cx="45720" cy="18288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9319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</a:rPr>
              <a:t>Decentralized Care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31520" y="43891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</a:rPr>
              <a:t>The hospital moves to the home. Continuous remote monitoring powered by edge-AI wearables will predict events days in advance, turning healthcare from reactive to proactive.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things to remember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731520" y="2103120"/>
            <a:ext cx="548640" cy="5486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554480" y="21031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an augmentation tool, not a replacement for clinicians.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548640" cy="5486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4747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554480" y="34747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ROI is found in administrative and workflow automation.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846320"/>
            <a:ext cx="548640" cy="54864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8463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554480" y="48463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infrastructure and security must precede clinical AI deployment.</a:t>
            </a:r>
            <a:endParaRPr lang="en-US" sz="1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/>
        </p:spPr>
      </p:sp>
      <p:sp>
        <p:nvSpPr>
          <p:cNvPr id="4" name="Text 2"/>
          <p:cNvSpPr/>
          <p:nvPr/>
        </p:nvSpPr>
        <p:spPr>
          <a:xfrm>
            <a:off x="457200" y="2743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your time.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657600" y="3657600"/>
            <a:ext cx="1828800" cy="2743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hello@example.com  |  www.example-health-ai.com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will cover today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914400" y="1828800"/>
            <a:ext cx="91440" cy="5486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8" name="Text 6"/>
          <p:cNvSpPr/>
          <p:nvPr/>
        </p:nvSpPr>
        <p:spPr>
          <a:xfrm>
            <a:off x="1188720" y="182880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The Current Landscape of Healthcare AI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2651760"/>
            <a:ext cx="91440" cy="5486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0" name="Text 8"/>
          <p:cNvSpPr/>
          <p:nvPr/>
        </p:nvSpPr>
        <p:spPr>
          <a:xfrm>
            <a:off x="1188720" y="265176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Key Market Drivers &amp; Statistics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14400" y="3474720"/>
            <a:ext cx="91440" cy="5486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34747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Technological Applications (Diagnostics, Ops)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14400" y="4297680"/>
            <a:ext cx="91440" cy="5486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1188720" y="429768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Implementation Case Studies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914400" y="5120640"/>
            <a:ext cx="91440" cy="5486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6" name="Text 14"/>
          <p:cNvSpPr/>
          <p:nvPr/>
        </p:nvSpPr>
        <p:spPr>
          <a:xfrm>
            <a:off x="1188720" y="512064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Challenges, Risks, and Future Outlook</a:t>
            </a:r>
            <a:endParaRPr lang="en-US" sz="1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 Now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convergence of data, compute, and necessity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4572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systems worldwide are facing unprecedented pressure from aging populations, rising costs, and physician burnout. AI is no longer a luxury—it is the essential lever to scale quality care.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0" y="1645920"/>
            <a:ext cx="3200400" cy="4114800"/>
          </a:xfrm>
          <a:prstGeom prst="roundRect">
            <a:avLst>
              <a:gd name="adj" fmla="val 2857"/>
            </a:avLst>
          </a:prstGeom>
          <a:solidFill>
            <a:srgbClr val="1B2A4A"/>
          </a:solidFill>
          <a:ln/>
        </p:spPr>
      </p:sp>
      <p:sp>
        <p:nvSpPr>
          <p:cNvPr id="9" name="Text 7"/>
          <p:cNvSpPr/>
          <p:nvPr/>
        </p:nvSpPr>
        <p:spPr>
          <a:xfrm>
            <a:off x="5669280" y="201168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BURNOUT CRISIS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669280" y="2560320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63%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5669280" y="3840480"/>
            <a:ext cx="28346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physicians reported experiencing signs of professional burnout in 2025, driving the urgent need for automation.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/>
        </p:spPr>
      </p:sp>
      <p:sp>
        <p:nvSpPr>
          <p:cNvPr id="4" name="Text 2"/>
          <p:cNvSpPr/>
          <p:nvPr/>
        </p:nvSpPr>
        <p:spPr>
          <a:xfrm>
            <a:off x="457200" y="2743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Impact Multiplier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gains through implementation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657600" y="3657600"/>
            <a:ext cx="1828800" cy="2743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$150B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1371600" y="27432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annual savings for the US healthcare economy by 2026 due to AI-driven operational and clinical efficiencies.</a:t>
            </a:r>
            <a:endParaRPr lang="en-US" sz="2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B0BEC5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Growth Trajectory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Market Size ($B)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645920"/>
          <a:ext cx="777240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by Application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capital is flowing in 2026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645920"/>
          <a:ext cx="502920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Shape 5"/>
          <p:cNvSpPr/>
          <p:nvPr/>
        </p:nvSpPr>
        <p:spPr>
          <a:xfrm>
            <a:off x="5669280" y="2011680"/>
            <a:ext cx="3017520" cy="3474720"/>
          </a:xfrm>
          <a:prstGeom prst="roundRect">
            <a:avLst>
              <a:gd name="adj" fmla="val 3030"/>
            </a:avLst>
          </a:prstGeom>
          <a:solidFill>
            <a:srgbClr val="F5F7FA"/>
          </a:solidFill>
          <a:ln/>
        </p:spPr>
      </p:sp>
      <p:sp>
        <p:nvSpPr>
          <p:cNvPr id="9" name="Text 6"/>
          <p:cNvSpPr/>
          <p:nvPr/>
        </p:nvSpPr>
        <p:spPr>
          <a:xfrm>
            <a:off x="5852160" y="228600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852160" y="274320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Robot-assisted surgery commands the largest share of value (40%), but administrative workflow AI is seeing the fastest year-over-year adoption rate due to lower regulatory barriers.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Evolution of Healthcare AI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concept to clinical integration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3657600"/>
            <a:ext cx="8229600" cy="45720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35204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3017520"/>
            <a:ext cx="1234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74320" y="402336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FDA approval for an autonomous AI diagnostic system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60320" y="35204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2" name="Text 10"/>
          <p:cNvSpPr/>
          <p:nvPr/>
        </p:nvSpPr>
        <p:spPr>
          <a:xfrm>
            <a:off x="2103120" y="3017520"/>
            <a:ext cx="1234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920240" y="402336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AlphaFold revolutionizes protein folding predictions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06240" y="35204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3749040" y="3017520"/>
            <a:ext cx="1234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566160" y="402336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LLMs deployed for clinical documentation and coding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852160" y="35204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8" name="Text 16"/>
          <p:cNvSpPr/>
          <p:nvPr/>
        </p:nvSpPr>
        <p:spPr>
          <a:xfrm>
            <a:off x="5394960" y="3017520"/>
            <a:ext cx="1234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212080" y="402336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 assistants integrated directly into EHRs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35204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21" name="Text 19"/>
          <p:cNvSpPr/>
          <p:nvPr/>
        </p:nvSpPr>
        <p:spPr>
          <a:xfrm>
            <a:off x="7040880" y="3017520"/>
            <a:ext cx="1234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58000" y="402336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AI-native hospitals begin full operations globally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Performance Metrics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baseline vs. AI-augmented workflow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8229600" cy="9144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Modality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Accuracy (Human)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Accuracy (AI)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 Saved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Radiology (X-Ray)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89%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94%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 mins/day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Pathology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96%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2.5 hours/day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Dermatology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87%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1.2 hours/day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57200" y="5029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 Studies based on 2025 multi-center clinical trials.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51560"/>
            <a:ext cx="91440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Adoption Rates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investment trends ($B)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| AI in Healthcare 2026</a:t>
            </a:r>
            <a:endParaRPr lang="en-US" sz="9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645920"/>
          <a:ext cx="777240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649224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</dc:title>
  <dc:subject>PptxGenJS Presentation</dc:subject>
  <dc:creator>Generated by Gemini 3.1 Pro</dc:creator>
  <cp:lastModifiedBy>Generated by Gemini 3.1 Pro</cp:lastModifiedBy>
  <cp:revision>1</cp:revision>
  <dcterms:created xsi:type="dcterms:W3CDTF">2026-04-13T23:55:46Z</dcterms:created>
  <dcterms:modified xsi:type="dcterms:W3CDTF">2026-04-13T23:55:46Z</dcterms:modified>
</cp:coreProperties>
</file>